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7" r:id="rId4"/>
    <p:sldId id="259" r:id="rId5"/>
    <p:sldId id="268" r:id="rId6"/>
    <p:sldId id="270" r:id="rId7"/>
    <p:sldId id="273" r:id="rId8"/>
    <p:sldId id="263" r:id="rId9"/>
    <p:sldId id="272" r:id="rId10"/>
    <p:sldId id="265" r:id="rId11"/>
    <p:sldId id="267" r:id="rId12"/>
    <p:sldId id="261" r:id="rId13"/>
    <p:sldId id="262" r:id="rId14"/>
  </p:sldIdLst>
  <p:sldSz cx="9144000" cy="6858000" type="screen4x3"/>
  <p:notesSz cx="9144000" cy="6858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51116" autoAdjust="0"/>
    <p:restoredTop sz="91089" autoAdjust="0"/>
  </p:normalViewPr>
  <p:slideViewPr>
    <p:cSldViewPr>
      <p:cViewPr>
        <p:scale>
          <a:sx n="46" d="100"/>
          <a:sy n="46" d="100"/>
        </p:scale>
        <p:origin x="-3504" y="-13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k-SK" smtClean="0"/>
              <a:t>Kvalita dohledu nad veřejnými zákazkami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37551-4F3A-441D-8444-4990AB9A0FEA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D4A7F-BEB7-423B-BAD9-E906EBF9156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6417884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k-SK" smtClean="0"/>
              <a:t>Kvalita dohledu nad veřejnými zákazkami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76784-05ED-4F28-8C12-A44EAC5D84BF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9E4D8-0F37-4864-92E9-32202AE175D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4616584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1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12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13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 dnešného dňa bol</a:t>
            </a:r>
            <a:r>
              <a:rPr lang="sk-SK" baseline="0" dirty="0" smtClean="0"/>
              <a:t> zákon 21 x novelizovaný</a:t>
            </a:r>
          </a:p>
          <a:p>
            <a:endParaRPr lang="sk-SK" dirty="0" smtClean="0"/>
          </a:p>
          <a:p>
            <a:r>
              <a:rPr lang="sk-SK" dirty="0" smtClean="0"/>
              <a:t>V r. 2013 – 3 novely . Zásadne menia proces verejného obstarávania a aj dohľadu,  zavádzajú nové povinnosti pre úrad, nové pravidlá pre dohľad – hlavne námietky, </a:t>
            </a:r>
            <a:r>
              <a:rPr lang="sk-SK" dirty="0" err="1" smtClean="0"/>
              <a:t>dru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2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§ 112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Pôsobnosť úradu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Úrad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vypracúva koncepcie verejného obstarávania a pripravuje programy odbornej prípravy a preškoľovania,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vykonáva štátnu správu v oblasti verejného obstarávania,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vykonáva dohľad nad verejným obstarávaním,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 spolupracuje s Európskou komisiou a zabezpečuje plnenie informačných povinností voči Európskej komisii v pôsobnosti tohto zákona,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e) predkladá najmenej raz ročne správu o výsledkoch verejného obstarávania a fungovaní verejného obstarávania vláde a na </a:t>
            </a:r>
            <a:r>
              <a:rPr lang="sk-S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poţiadanie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aj výboru Národnej rady Slovenskej republiky,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f) vydáva neperiodické publikácie,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g) vedie zoznam podnikateľov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register osôb so zákazom účasti vo verejnom obstarávaní (ďalej len „register osôb so zákazom“), </a:t>
            </a:r>
            <a:endParaRPr lang="sk-S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h) akredituje právnické osoby a fyzické osoby vykonávajúce verejné obstarávanie a certifikuje nástroje a prostriedky verejného obstarávania, </a:t>
            </a:r>
            <a:endParaRPr lang="sk-SK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metodicky usmerňuje účastníkov procesu verejného obstarávania,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zverejňuje všetky svoje metodické usmernenia pre účastníkov procesu verejného obstarávania a všetky svoje rozhodnutia o námietkach vrátane odôvodnenia, </a:t>
            </a:r>
          </a:p>
          <a:p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ukladá pokuty za správne delikty, </a:t>
            </a:r>
          </a:p>
          <a:p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vedie a verejnému obstarávateľovi a obstarávateľovi sprístupňuje na svojej internetovej stránke vzory elektronických dokumentov, špeciálne programové vybavenie spĺňajúce podmienky podľa § 18 ods. 4 a iné náležitosti potrebné na zabezpečenie elektronickej komunikácie,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zverejňuje na svojej internetovej stránke oznámenia 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§ 101 ods. 2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zverejňuje na svojej internetovej stránke informácie o podnikateľoch, o ktorých konaní sa konečným rozhodnutím rozhodlo ako o dohode obmedzujúcej súťaţ9a) vo verejnom obstarávaní, v spolupráci s Protimonopolným úradom Slovenskej republiky, </a:t>
            </a:r>
          </a:p>
          <a:p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konaní podľa § 148a na požiadanie súdu poskytne stanovisko k právnym alebo skutkovým veciam, ktoré súvisia s porušením tohto zákona,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vedie evidenciu uzavretých zmlúv, koncesných zmlúv, rámcových dohôd a dodatkov k zmluvám, koncesným zmluvám a rámcovým dohodám podľa § 49 ods. 5 a zverejňuje ich, </a:t>
            </a:r>
          </a:p>
          <a:p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zverejňuje informácie podľa § 9 ods. 7 bezodkladne po ich doručení, </a:t>
            </a:r>
          </a:p>
          <a:p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r) </a:t>
            </a:r>
            <a:r>
              <a:rPr lang="sk-S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vykonáva ďalšie činnosti podľa tohto zákona. </a:t>
            </a:r>
          </a:p>
          <a:p>
            <a:endParaRPr lang="sk-SK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3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Evidencia referencii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informačný systém, ktorého správcom je úrad a v ktorom sa vedú referencie od verejných obstarávateľov a obstarávateľov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Referencia je elektronický dokument, obsahujúci potvrdenie o dodaní tovaru, uskutočnení stavebných prác alebo poskytnutí služby na základe zmluvy alebo rámcovej dohody, uzatvorenej podľa tohto zákona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vzor referencie spracuje a zverejní úrad vo forme </a:t>
            </a:r>
            <a:r>
              <a:rPr lang="sk-SK" dirty="0" err="1" smtClean="0"/>
              <a:t>e-formulára</a:t>
            </a:r>
            <a:endParaRPr lang="sk-SK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Verejní obstarávatelia a obstarávatelia sú povinní vyhotoviť referenciu v lehotách ustanovených zákonom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V prípade, ak tak neurobia: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pokuta od 1 000 do 30 000 € 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dodávateľ je oprávnený podať návrh na vyhotovenie referencie Rade úradu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u="sng" dirty="0" smtClean="0"/>
              <a:t>Kritériá hodnotenia</a:t>
            </a:r>
            <a:r>
              <a:rPr lang="sk-SK" dirty="0" smtClean="0"/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predčasné ukončenie zmluvy z dôvodu porušenia povinností dodávateľa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k-SK" dirty="0" smtClean="0"/>
              <a:t>trvanie omeškania dodávateľa z dôvodov na strane dodávateľa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4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 ide o nadlimitnú zákazku, financovanú čo aj z časti z prostriedkov EÚ, </a:t>
            </a:r>
            <a:r>
              <a:rPr lang="sk-SK" u="sng" dirty="0" smtClean="0"/>
              <a:t>verejný obstarávateľ</a:t>
            </a:r>
            <a:r>
              <a:rPr lang="sk-SK" dirty="0" smtClean="0"/>
              <a:t> môže požiadať úrad o výkon ex </a:t>
            </a:r>
            <a:r>
              <a:rPr lang="sk-SK" dirty="0" err="1" smtClean="0"/>
              <a:t>ante</a:t>
            </a:r>
            <a:r>
              <a:rPr lang="sk-SK" dirty="0" smtClean="0"/>
              <a:t> kontroly pred vyhlásením alebo začatím verejného obstarávania, </a:t>
            </a:r>
          </a:p>
          <a:p>
            <a:r>
              <a:rPr lang="sk-SK" dirty="0" smtClean="0"/>
              <a:t>ex </a:t>
            </a:r>
            <a:r>
              <a:rPr lang="sk-SK" dirty="0" err="1" smtClean="0"/>
              <a:t>ante</a:t>
            </a:r>
            <a:r>
              <a:rPr lang="sk-SK" dirty="0" smtClean="0"/>
              <a:t> kontrola sa nevzťahuje na posudzovanie požiadaviek na technické špecifikácie, funkčné charakteristiky a odborné požiadavky predmetu zákazky </a:t>
            </a:r>
          </a:p>
          <a:p>
            <a:r>
              <a:rPr lang="sk-SK" dirty="0" smtClean="0"/>
              <a:t>Výsledok: oznámenie úradu o súlade alebo nesúlade predložených dokumentov so zákonom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7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u="sng" dirty="0" smtClean="0"/>
              <a:t>1. námietkové konanie</a:t>
            </a:r>
            <a:r>
              <a:rPr lang="sk-SK" dirty="0" smtClean="0"/>
              <a:t> – rozhodne sa v ňom o všetkých námietkach podaných pred otváraním častí ponúk „Kritériá“</a:t>
            </a:r>
          </a:p>
          <a:p>
            <a:r>
              <a:rPr lang="sk-SK" u="sng" dirty="0" smtClean="0"/>
              <a:t>2. námietkové konanie</a:t>
            </a:r>
            <a:r>
              <a:rPr lang="sk-SK" dirty="0" smtClean="0"/>
              <a:t> - rozhodne sa v ňom o všetkých námietkach podaných po otváraní častí ponúk „Kritériá“</a:t>
            </a:r>
          </a:p>
          <a:p>
            <a:endParaRPr lang="sk-SK" dirty="0" smtClean="0"/>
          </a:p>
          <a:p>
            <a:r>
              <a:rPr lang="sk-SK" dirty="0" smtClean="0"/>
              <a:t>Úrad rozhodne do </a:t>
            </a:r>
            <a:r>
              <a:rPr lang="sk-SK" b="1" dirty="0" smtClean="0"/>
              <a:t>30 dní </a:t>
            </a:r>
            <a:r>
              <a:rPr lang="sk-SK" dirty="0" smtClean="0"/>
              <a:t>od začatia konania – inak fikcia, že námietky zamietol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8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 ide o nadlimitnú zákazku, financovanú čo aj z časti z prostriedkov EÚ, </a:t>
            </a:r>
            <a:r>
              <a:rPr lang="sk-SK" u="sng" dirty="0" smtClean="0"/>
              <a:t>verejný obstarávateľ</a:t>
            </a:r>
            <a:r>
              <a:rPr lang="sk-SK" dirty="0" smtClean="0"/>
              <a:t> môže požiadať úrad o výkon ex </a:t>
            </a:r>
            <a:r>
              <a:rPr lang="sk-SK" dirty="0" err="1" smtClean="0"/>
              <a:t>ante</a:t>
            </a:r>
            <a:r>
              <a:rPr lang="sk-SK" dirty="0" smtClean="0"/>
              <a:t> kontroly pred vyhlásením alebo začatím verejného obstarávania, </a:t>
            </a:r>
          </a:p>
          <a:p>
            <a:r>
              <a:rPr lang="sk-SK" dirty="0" smtClean="0"/>
              <a:t>ex </a:t>
            </a:r>
            <a:r>
              <a:rPr lang="sk-SK" dirty="0" err="1" smtClean="0"/>
              <a:t>ante</a:t>
            </a:r>
            <a:r>
              <a:rPr lang="sk-SK" dirty="0" smtClean="0"/>
              <a:t> kontrola sa nevzťahuje na posudzovanie požiadaviek na technické špecifikácie, funkčné charakteristiky a odborné požiadavky predmetu zákazky </a:t>
            </a:r>
          </a:p>
          <a:p>
            <a:r>
              <a:rPr lang="sk-SK" dirty="0" smtClean="0"/>
              <a:t>Výsledok: oznámenie úradu o súlade alebo nesúlade predložených dokumentov so zákonom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9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Rada ÚVO </a:t>
            </a:r>
            <a:r>
              <a:rPr lang="sk-SK" dirty="0" smtClean="0"/>
              <a:t>– orgán úradu – rozhoduje o:</a:t>
            </a:r>
          </a:p>
          <a:p>
            <a:r>
              <a:rPr lang="sk-SK" dirty="0" smtClean="0"/>
              <a:t>odvolaniach proti rozhodnutiam úradu o námietkach (okrem rozhodnutí o zastavení konania)</a:t>
            </a:r>
          </a:p>
          <a:p>
            <a:r>
              <a:rPr lang="sk-SK" dirty="0" smtClean="0"/>
              <a:t>preskúmaní rozhodnutia o námietkach mimo odvolacieho konania</a:t>
            </a:r>
          </a:p>
          <a:p>
            <a:r>
              <a:rPr lang="sk-SK" dirty="0" smtClean="0"/>
              <a:t>návrhu na uzavretie dodatku k zmluve</a:t>
            </a:r>
          </a:p>
          <a:p>
            <a:r>
              <a:rPr lang="sk-SK" dirty="0" smtClean="0"/>
              <a:t>návrhu na vyhotovenie referencie, ak ju nevyhotovil verejný obstarávateľ/obstarávateľ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10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u="sng" dirty="0" smtClean="0"/>
              <a:t>Certifikácia</a:t>
            </a:r>
            <a:r>
              <a:rPr lang="sk-SK" dirty="0" smtClean="0"/>
              <a:t> je osvedčenie súladu dokumentov, prostriedkov, postupov a činností používaných vo verejnom obstarávaní so zákonom</a:t>
            </a:r>
          </a:p>
          <a:p>
            <a:r>
              <a:rPr lang="sk-SK" dirty="0" smtClean="0"/>
              <a:t>úrad ju vykonáva na žiadosť</a:t>
            </a:r>
          </a:p>
          <a:p>
            <a:r>
              <a:rPr lang="sk-SK" u="sng" dirty="0" smtClean="0"/>
              <a:t>Akreditácia</a:t>
            </a:r>
            <a:r>
              <a:rPr lang="sk-SK" dirty="0" smtClean="0"/>
              <a:t> - osoba, ktorá používa na činnosti vo verejnom obstarávaní certifikované dokumenty, postupy, činnosti alebo prostriedky, môže požiadať o akreditáciu</a:t>
            </a:r>
          </a:p>
          <a:p>
            <a:r>
              <a:rPr lang="sk-SK" dirty="0" smtClean="0"/>
              <a:t>úrad ju vykoná zápisom do zoznamu akreditovaných osôb</a:t>
            </a:r>
          </a:p>
          <a:p>
            <a:r>
              <a:rPr lang="sk-SK" dirty="0" smtClean="0"/>
              <a:t>od 1.1.2014 – povinnosť používať len certifikované systémy na uskutočnenie </a:t>
            </a:r>
            <a:r>
              <a:rPr lang="sk-SK" dirty="0" err="1" smtClean="0"/>
              <a:t>e-aukcií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9E4D8-0F37-4864-92E9-32202AE175DA}" type="slidenum">
              <a:rPr lang="sk-SK" smtClean="0"/>
              <a:pPr/>
              <a:t>11</a:t>
            </a:fld>
            <a:endParaRPr lang="sk-SK"/>
          </a:p>
        </p:txBody>
      </p:sp>
      <p:sp>
        <p:nvSpPr>
          <p:cNvPr id="5" name="Zástupný symbol hlavičky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k-SK" smtClean="0"/>
              <a:t>Kvalita dohledu nad veřejnými zákazkami</a:t>
            </a:r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72E21-10FA-43B9-AE33-538071A8A053}" type="datetimeFigureOut">
              <a:rPr lang="sk-SK" smtClean="0"/>
              <a:pPr/>
              <a:t>12. 9. 2013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55304-35CC-478A-A0B5-8333A6D748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Funkcie a hodnotenie činnosti Úradu pre verejné obstarávanie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6672"/>
            <a:ext cx="6400800" cy="1489720"/>
          </a:xfrm>
        </p:spPr>
        <p:txBody>
          <a:bodyPr>
            <a:normAutofit fontScale="92500" lnSpcReduction="10000"/>
          </a:bodyPr>
          <a:lstStyle/>
          <a:p>
            <a:endParaRPr lang="sk-SK" dirty="0" smtClean="0"/>
          </a:p>
          <a:p>
            <a:r>
              <a:rPr lang="sk-SK" dirty="0" smtClean="0"/>
              <a:t>Kvalita dohľadu nad verejnými zákazkami</a:t>
            </a:r>
            <a:endParaRPr lang="sk-SK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187624" y="4581128"/>
            <a:ext cx="6400800" cy="1489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 smtClean="0"/>
          </a:p>
          <a:p>
            <a:r>
              <a:rPr lang="sk-SK" dirty="0" smtClean="0"/>
              <a:t>Zita Táborská, predsedníčka ÚVO</a:t>
            </a:r>
          </a:p>
          <a:p>
            <a:r>
              <a:rPr lang="sk-SK" dirty="0" smtClean="0"/>
              <a:t>Brno, September 2013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Rada ÚVO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Rozhoduje o:</a:t>
            </a:r>
          </a:p>
          <a:p>
            <a:pPr marL="2524125"/>
            <a:r>
              <a:rPr lang="sk-SK" dirty="0" smtClean="0"/>
              <a:t>odvolaniach proti rozhodnutiam o námietkach</a:t>
            </a:r>
          </a:p>
          <a:p>
            <a:pPr marL="2524125"/>
            <a:r>
              <a:rPr lang="sk-SK" dirty="0" smtClean="0"/>
              <a:t>návrhoch dodatkov</a:t>
            </a:r>
          </a:p>
          <a:p>
            <a:pPr marL="2524125"/>
            <a:r>
              <a:rPr lang="sk-SK" dirty="0" smtClean="0"/>
              <a:t> návrhu na vyhotovenie referencie, </a:t>
            </a:r>
          </a:p>
          <a:p>
            <a:pPr marL="2524125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Činnosti, ktoré môžu skvalitniť proces 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certifikácia</a:t>
            </a:r>
          </a:p>
          <a:p>
            <a:r>
              <a:rPr lang="sk-SK" dirty="0" smtClean="0"/>
              <a:t>akreditácia certifikované dokumenty, prostriedky, postupy</a:t>
            </a:r>
          </a:p>
          <a:p>
            <a:pPr marL="352425" indent="-352425"/>
            <a:r>
              <a:rPr lang="sk-SK" dirty="0"/>
              <a:t>evidencia referencii (od 1.3.2014)</a:t>
            </a:r>
          </a:p>
          <a:p>
            <a:pPr marL="352425" indent="-352425"/>
            <a:r>
              <a:rPr lang="sk-SK" dirty="0" smtClean="0"/>
              <a:t>register </a:t>
            </a:r>
            <a:r>
              <a:rPr lang="sk-SK" dirty="0"/>
              <a:t>osôb so zákazom účasti vo </a:t>
            </a:r>
            <a:r>
              <a:rPr lang="sk-SK" dirty="0" err="1"/>
              <a:t>VO</a:t>
            </a:r>
            <a:endParaRPr lang="sk-SK" dirty="0"/>
          </a:p>
          <a:p>
            <a:pPr marL="352425" indent="-352425"/>
            <a:r>
              <a:rPr lang="sk-SK" dirty="0"/>
              <a:t>elektronické úložisko (od 1.3.2014)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 na najbližšie obdobie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dobudovať informačný systém – hlavne zjednodušiť a zlepšiť vyhľadávanie v rozhodnutiach ÚVO, judikatúre, metodike</a:t>
            </a:r>
          </a:p>
          <a:p>
            <a:r>
              <a:rPr lang="sk-SK" dirty="0"/>
              <a:t>z</a:t>
            </a:r>
            <a:r>
              <a:rPr lang="sk-SK" dirty="0" smtClean="0"/>
              <a:t>lepšiť odbornú úroveň osôb vykonávajúcich činnosti vo </a:t>
            </a:r>
            <a:r>
              <a:rPr lang="sk-SK" dirty="0" err="1" smtClean="0"/>
              <a:t>VO</a:t>
            </a:r>
            <a:endParaRPr lang="sk-SK" dirty="0" smtClean="0"/>
          </a:p>
          <a:p>
            <a:r>
              <a:rPr lang="sk-SK" dirty="0"/>
              <a:t>obnoviť vykonávanie plánovaných </a:t>
            </a:r>
            <a:r>
              <a:rPr lang="sk-SK" dirty="0" smtClean="0"/>
              <a:t>kontrol</a:t>
            </a:r>
          </a:p>
          <a:p>
            <a:r>
              <a:rPr lang="sk-SK" dirty="0" smtClean="0"/>
              <a:t>zriadenie ÚVO ako SORO – v programovacom období  2014 – 2020 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Ďakujem za Pozornosť</a:t>
            </a:r>
            <a:endParaRPr lang="sk-SK" sz="280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Úrad pre verejné obstarávanie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ústredným </a:t>
            </a:r>
            <a:r>
              <a:rPr lang="sk-SK" dirty="0"/>
              <a:t>orgánom štátnej správy </a:t>
            </a:r>
            <a:endParaRPr lang="sk-SK" dirty="0" smtClean="0"/>
          </a:p>
          <a:p>
            <a:pPr>
              <a:buNone/>
            </a:pPr>
            <a:r>
              <a:rPr lang="sk-SK" dirty="0"/>
              <a:t>b</a:t>
            </a:r>
            <a:r>
              <a:rPr lang="sk-SK" dirty="0" smtClean="0"/>
              <a:t>ol zriadený v  r. 2000</a:t>
            </a:r>
          </a:p>
          <a:p>
            <a:pPr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/>
              <a:t>Verejné obstarávanie a pôsobnosť úradu je upravená </a:t>
            </a:r>
            <a:r>
              <a:rPr lang="sk-SK" b="1" dirty="0" smtClean="0"/>
              <a:t>zákonom  </a:t>
            </a:r>
            <a:r>
              <a:rPr lang="sk-SK" b="1" dirty="0"/>
              <a:t>č. 25/2006 Z. z.  o verejnom obstarávaní a o zmene a doplnení niektorých zákonov v znení </a:t>
            </a:r>
            <a:r>
              <a:rPr lang="sk-SK" b="1" dirty="0" smtClean="0"/>
              <a:t>zákona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Funkcie - Pôsobnosť ÚVO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endParaRPr lang="sk-SK" dirty="0" smtClean="0"/>
          </a:p>
          <a:p>
            <a:pPr lvl="0"/>
            <a:r>
              <a:rPr lang="sk-SK" dirty="0" smtClean="0"/>
              <a:t>vypracúva koncepcie verejného obstarávania</a:t>
            </a:r>
          </a:p>
          <a:p>
            <a:pPr lvl="0"/>
            <a:r>
              <a:rPr lang="sk-SK" dirty="0" smtClean="0"/>
              <a:t>vykonáva štátnu správu v oblasti verejného obstarávania</a:t>
            </a:r>
          </a:p>
          <a:p>
            <a:pPr lvl="0"/>
            <a:r>
              <a:rPr lang="sk-SK" dirty="0" smtClean="0"/>
              <a:t>vykonáva dohľad nad verejným obstarávaním</a:t>
            </a:r>
          </a:p>
          <a:p>
            <a:pPr lvl="0"/>
            <a:r>
              <a:rPr lang="sk-SK" dirty="0" smtClean="0"/>
              <a:t>vedie zoznam podnikateľov,  register osôb so zákazom účasti vo </a:t>
            </a:r>
            <a:r>
              <a:rPr lang="sk-SK" dirty="0" err="1" smtClean="0"/>
              <a:t>VO</a:t>
            </a:r>
            <a:endParaRPr lang="sk-SK" dirty="0" smtClean="0"/>
          </a:p>
          <a:p>
            <a:pPr lvl="0"/>
            <a:r>
              <a:rPr lang="sk-SK" dirty="0"/>
              <a:t>a</a:t>
            </a:r>
            <a:r>
              <a:rPr lang="sk-SK" dirty="0" smtClean="0"/>
              <a:t>kredituje  osoby vykonávajúce VO, certifikuje nástroje a prostriedky VO</a:t>
            </a:r>
          </a:p>
          <a:p>
            <a:pPr lvl="0"/>
            <a:r>
              <a:rPr lang="sk-SK" dirty="0" smtClean="0"/>
              <a:t>metodicky usmerňuje účastníkov procesu verejného obstarávania</a:t>
            </a:r>
          </a:p>
          <a:p>
            <a:pPr lvl="0"/>
            <a:r>
              <a:rPr lang="sk-SK" dirty="0" smtClean="0"/>
              <a:t>zverejňuje všetky svoje metodické usmernenia a rozhodnutia o námietkach </a:t>
            </a:r>
          </a:p>
          <a:p>
            <a:pPr lvl="0"/>
            <a:r>
              <a:rPr lang="sk-SK" dirty="0" smtClean="0"/>
              <a:t> ďalšie  činnosti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Nové kompetencie ÚVO 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zmena v riešení dohľadu – hlavne pri námietkach</a:t>
            </a:r>
          </a:p>
          <a:p>
            <a:pPr marL="352425" indent="-352425"/>
            <a:r>
              <a:rPr lang="sk-SK" dirty="0"/>
              <a:t>e</a:t>
            </a:r>
            <a:r>
              <a:rPr lang="sk-SK" dirty="0" smtClean="0"/>
              <a:t>x </a:t>
            </a:r>
            <a:r>
              <a:rPr lang="sk-SK" dirty="0" err="1" smtClean="0"/>
              <a:t>ante</a:t>
            </a:r>
            <a:r>
              <a:rPr lang="sk-SK" dirty="0" smtClean="0"/>
              <a:t> kontrola</a:t>
            </a:r>
          </a:p>
          <a:p>
            <a:pPr marL="352425" indent="-352425"/>
            <a:r>
              <a:rPr lang="sk-SK" dirty="0" smtClean="0"/>
              <a:t>Rada ÚVO – odvolací orgán, schvaľuje dodatky, potvrdzuje niektoré referencie</a:t>
            </a:r>
          </a:p>
          <a:p>
            <a:pPr marL="352425" indent="-352425"/>
            <a:r>
              <a:rPr lang="sk-SK" dirty="0"/>
              <a:t>e</a:t>
            </a:r>
            <a:r>
              <a:rPr lang="sk-SK" dirty="0" smtClean="0"/>
              <a:t>videncia referencii (od 1.3.2014)</a:t>
            </a:r>
          </a:p>
          <a:p>
            <a:pPr marL="352425" indent="-352425"/>
            <a:r>
              <a:rPr lang="sk-SK" dirty="0"/>
              <a:t>c</a:t>
            </a:r>
            <a:r>
              <a:rPr lang="sk-SK" dirty="0" smtClean="0"/>
              <a:t>ertifikácia a akreditácia</a:t>
            </a:r>
          </a:p>
          <a:p>
            <a:pPr marL="352425" indent="-352425"/>
            <a:r>
              <a:rPr lang="sk-SK" dirty="0"/>
              <a:t>r</a:t>
            </a:r>
            <a:r>
              <a:rPr lang="sk-SK" dirty="0" smtClean="0"/>
              <a:t>egister osôb so zákazom účasti vo </a:t>
            </a:r>
            <a:r>
              <a:rPr lang="sk-SK" dirty="0" err="1" smtClean="0"/>
              <a:t>VO</a:t>
            </a:r>
            <a:endParaRPr lang="sk-SK" dirty="0" smtClean="0"/>
          </a:p>
          <a:p>
            <a:pPr marL="352425" indent="-352425"/>
            <a:r>
              <a:rPr lang="sk-SK" dirty="0"/>
              <a:t>e</a:t>
            </a:r>
            <a:r>
              <a:rPr lang="sk-SK" dirty="0" smtClean="0"/>
              <a:t>lektronické úložisko (od 1.3.2014)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Vybrané štatistické údaje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/>
              <a:t>2012</a:t>
            </a:r>
            <a:r>
              <a:rPr lang="sk-SK" dirty="0"/>
              <a:t>:</a:t>
            </a:r>
          </a:p>
          <a:p>
            <a:r>
              <a:rPr lang="sk-SK" dirty="0"/>
              <a:t>Podané námietky: 477</a:t>
            </a:r>
          </a:p>
          <a:p>
            <a:r>
              <a:rPr lang="sk-SK" dirty="0"/>
              <a:t>Podané podnety na výkon kontroly: 757</a:t>
            </a:r>
          </a:p>
          <a:p>
            <a:r>
              <a:rPr lang="sk-SK" dirty="0"/>
              <a:t>Žiadosti o MU: 592</a:t>
            </a:r>
          </a:p>
          <a:p>
            <a:endParaRPr lang="sk-SK" dirty="0"/>
          </a:p>
          <a:p>
            <a:r>
              <a:rPr lang="sk-SK" b="1" dirty="0"/>
              <a:t>1. polrok 2013</a:t>
            </a:r>
            <a:r>
              <a:rPr lang="sk-SK" dirty="0"/>
              <a:t>:</a:t>
            </a:r>
          </a:p>
          <a:p>
            <a:r>
              <a:rPr lang="sk-SK" dirty="0"/>
              <a:t>Podané námietky: 205</a:t>
            </a:r>
          </a:p>
          <a:p>
            <a:r>
              <a:rPr lang="sk-SK" dirty="0"/>
              <a:t>Podané podnety na výkon kontroly: 240</a:t>
            </a:r>
          </a:p>
          <a:p>
            <a:r>
              <a:rPr lang="sk-SK" dirty="0"/>
              <a:t>Žiadosti o MU: 309           (v mesiaci júl 2013: 84)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43084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Dohľad nad verejným obstarávaním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sk-SK" dirty="0"/>
              <a:t>e</a:t>
            </a:r>
            <a:r>
              <a:rPr lang="sk-SK" dirty="0" smtClean="0"/>
              <a:t>x </a:t>
            </a:r>
            <a:r>
              <a:rPr lang="sk-SK" dirty="0" err="1" smtClean="0"/>
              <a:t>ante</a:t>
            </a:r>
            <a:r>
              <a:rPr lang="sk-SK" dirty="0" smtClean="0"/>
              <a:t> kontrola</a:t>
            </a:r>
          </a:p>
          <a:p>
            <a:r>
              <a:rPr lang="sk-SK" dirty="0"/>
              <a:t>k</a:t>
            </a:r>
            <a:r>
              <a:rPr lang="sk-SK" dirty="0" smtClean="0"/>
              <a:t>onanie o námietkach</a:t>
            </a:r>
          </a:p>
          <a:p>
            <a:r>
              <a:rPr lang="sk-SK" dirty="0"/>
              <a:t>k</a:t>
            </a:r>
            <a:r>
              <a:rPr lang="sk-SK" dirty="0" smtClean="0"/>
              <a:t>ontrola</a:t>
            </a:r>
          </a:p>
          <a:p>
            <a:r>
              <a:rPr lang="sk-SK" dirty="0"/>
              <a:t>R</a:t>
            </a:r>
            <a:r>
              <a:rPr lang="sk-SK" dirty="0" smtClean="0"/>
              <a:t>ada ÚVO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3296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Ex </a:t>
            </a:r>
            <a:r>
              <a:rPr lang="sk-SK" dirty="0" err="1" smtClean="0"/>
              <a:t>ante</a:t>
            </a:r>
            <a:r>
              <a:rPr lang="sk-SK" dirty="0" smtClean="0"/>
              <a:t> kontrola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len pre verejného obstarávateľa</a:t>
            </a:r>
          </a:p>
          <a:p>
            <a:r>
              <a:rPr lang="sk-SK" dirty="0"/>
              <a:t>n</a:t>
            </a:r>
            <a:r>
              <a:rPr lang="sk-SK" dirty="0" smtClean="0"/>
              <a:t>evzťahuje sa na  technické požiadavky a funkčné charakteristiky predmetu zákazky a na obchodné podmienky</a:t>
            </a:r>
          </a:p>
          <a:p>
            <a:r>
              <a:rPr lang="sk-SK" dirty="0" smtClean="0"/>
              <a:t>lehota na ex </a:t>
            </a:r>
            <a:r>
              <a:rPr lang="sk-SK" dirty="0" err="1" smtClean="0"/>
              <a:t>ante</a:t>
            </a:r>
            <a:r>
              <a:rPr lang="sk-SK" dirty="0" smtClean="0"/>
              <a:t> kontrolu je 30 dní</a:t>
            </a:r>
          </a:p>
          <a:p>
            <a:r>
              <a:rPr lang="sk-SK" dirty="0" smtClean="0"/>
              <a:t>cieľ </a:t>
            </a:r>
            <a:r>
              <a:rPr lang="sk-SK" dirty="0"/>
              <a:t>– eliminovať chybovosť v projektoch z fondov </a:t>
            </a:r>
            <a:r>
              <a:rPr lang="sk-SK" dirty="0" smtClean="0"/>
              <a:t>EÚ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3318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Konanie o námietkach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koncentrácia konania o námietkach do 2 konaní</a:t>
            </a:r>
          </a:p>
          <a:p>
            <a:r>
              <a:rPr lang="sk-SK" dirty="0" smtClean="0"/>
              <a:t>subsidiárne použitie Správneho poriadku</a:t>
            </a:r>
          </a:p>
          <a:p>
            <a:r>
              <a:rPr lang="sk-SK" dirty="0" smtClean="0"/>
              <a:t>vydanie 1 rozhodnutia v konaní o námietkach</a:t>
            </a:r>
          </a:p>
          <a:p>
            <a:r>
              <a:rPr lang="sk-SK" dirty="0" smtClean="0"/>
              <a:t>preskúmanie len zákonnosti postupu kontrolovaného</a:t>
            </a:r>
          </a:p>
          <a:p>
            <a:r>
              <a:rPr lang="sk-SK" dirty="0" smtClean="0"/>
              <a:t>úrad je viazaný obsahom námietok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Kontrola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kontrolu </a:t>
            </a:r>
            <a:r>
              <a:rPr lang="sk-SK" dirty="0"/>
              <a:t>vykonáva kontrolná skupina úradu menovaná predsedom úradu</a:t>
            </a:r>
          </a:p>
          <a:p>
            <a:endParaRPr lang="sk-SK" dirty="0"/>
          </a:p>
          <a:p>
            <a:r>
              <a:rPr lang="sk-SK" dirty="0" smtClean="0"/>
              <a:t>výsledkom </a:t>
            </a:r>
            <a:r>
              <a:rPr lang="sk-SK" dirty="0"/>
              <a:t>kontroly je: </a:t>
            </a:r>
            <a:br>
              <a:rPr lang="sk-SK" dirty="0"/>
            </a:br>
            <a:r>
              <a:rPr lang="sk-SK" dirty="0"/>
              <a:t>protokol (ak sú zistené pochybenia)</a:t>
            </a:r>
            <a:br>
              <a:rPr lang="sk-SK" dirty="0"/>
            </a:br>
            <a:r>
              <a:rPr lang="sk-SK" dirty="0"/>
              <a:t>záznam (ak nie sú zistené pochybenia)</a:t>
            </a:r>
          </a:p>
          <a:p>
            <a:endParaRPr lang="sk-SK" dirty="0"/>
          </a:p>
          <a:p>
            <a:r>
              <a:rPr lang="sk-SK" dirty="0" smtClean="0"/>
              <a:t>lehota </a:t>
            </a:r>
            <a:r>
              <a:rPr lang="sk-SK" dirty="0"/>
              <a:t>na vypracovanie protokolu: </a:t>
            </a:r>
            <a:br>
              <a:rPr lang="sk-SK" dirty="0"/>
            </a:br>
            <a:r>
              <a:rPr lang="sk-SK" dirty="0"/>
              <a:t>90 dní od začatia kontroly</a:t>
            </a:r>
          </a:p>
        </p:txBody>
      </p:sp>
    </p:spTree>
    <p:extLst>
      <p:ext uri="{BB962C8B-B14F-4D97-AF65-F5344CB8AC3E}">
        <p14:creationId xmlns:p14="http://schemas.microsoft.com/office/powerpoint/2010/main" xmlns="" val="23683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1156</Words>
  <Application>Microsoft Office PowerPoint</Application>
  <PresentationFormat>Prezentácia na obrazovke (4:3)</PresentationFormat>
  <Paragraphs>155</Paragraphs>
  <Slides>13</Slides>
  <Notes>11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Funkcie a hodnotenie činnosti Úradu pre verejné obstarávanie</vt:lpstr>
      <vt:lpstr>Úrad pre verejné obstarávanie</vt:lpstr>
      <vt:lpstr>Funkcie - Pôsobnosť ÚVO</vt:lpstr>
      <vt:lpstr>Nové kompetencie ÚVO  </vt:lpstr>
      <vt:lpstr>Vybrané štatistické údaje</vt:lpstr>
      <vt:lpstr>Dohľad nad verejným obstarávaním</vt:lpstr>
      <vt:lpstr>Ex ante kontrola </vt:lpstr>
      <vt:lpstr>Konanie o námietkach</vt:lpstr>
      <vt:lpstr>Kontrola </vt:lpstr>
      <vt:lpstr>Rada ÚVO</vt:lpstr>
      <vt:lpstr>Činnosti, ktoré môžu skvalitniť proces VO</vt:lpstr>
      <vt:lpstr>Ciele na najbližšie obdobie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Zita Táborská</dc:creator>
  <cp:lastModifiedBy>slavka</cp:lastModifiedBy>
  <cp:revision>30</cp:revision>
  <cp:lastPrinted>2013-09-02T12:49:27Z</cp:lastPrinted>
  <dcterms:created xsi:type="dcterms:W3CDTF">2013-09-01T05:07:34Z</dcterms:created>
  <dcterms:modified xsi:type="dcterms:W3CDTF">2013-09-12T14:19:05Z</dcterms:modified>
</cp:coreProperties>
</file>